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34" r:id="rId2"/>
    <p:sldId id="335" r:id="rId3"/>
    <p:sldId id="320" r:id="rId4"/>
    <p:sldId id="321" r:id="rId5"/>
    <p:sldId id="322" r:id="rId6"/>
    <p:sldId id="323" r:id="rId7"/>
    <p:sldId id="336" r:id="rId8"/>
    <p:sldId id="337" r:id="rId9"/>
    <p:sldId id="338" r:id="rId10"/>
    <p:sldId id="348" r:id="rId11"/>
    <p:sldId id="340" r:id="rId12"/>
    <p:sldId id="339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9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57" r:id="rId29"/>
    <p:sldId id="358" r:id="rId30"/>
    <p:sldId id="359" r:id="rId31"/>
    <p:sldId id="360" r:id="rId32"/>
    <p:sldId id="361" r:id="rId33"/>
    <p:sldId id="362" r:id="rId34"/>
    <p:sldId id="363" r:id="rId35"/>
  </p:sldIdLst>
  <p:sldSz cx="9144000" cy="5143500" type="screen16x9"/>
  <p:notesSz cx="6858000" cy="9144000"/>
  <p:defaultTextStyle>
    <a:defPPr>
      <a:defRPr lang="en-US"/>
    </a:defPPr>
    <a:lvl1pPr marL="0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5387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0773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26158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01545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76932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52319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27704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03091" algn="l" defTabSz="95077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1EBEF-938C-72BB-97E1-E009020579F4}" v="5" dt="2023-07-18T14:44:25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639BA-FAB3-4DE3-9B97-71EEE3E8A47E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546C1-C46B-4602-B466-1A2178D619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CDAA-D85A-4509-81D2-0A624F647C5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A3FAA-F407-404F-9A3E-12EABF4FA0B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75387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50773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426158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901545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376932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852319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327704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803091" algn="l" defTabSz="9507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4428"/>
            <a:ext cx="7772400" cy="2000264"/>
          </a:xfrm>
        </p:spPr>
        <p:txBody>
          <a:bodyPr>
            <a:normAutofit/>
          </a:bodyPr>
          <a:lstStyle>
            <a:lvl1pPr>
              <a:defRPr sz="2000"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0298" y="3357568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  <a:latin typeface="Bookman Old Style" pitchFamily="18" charset="0"/>
              </a:defRPr>
            </a:lvl1pPr>
            <a:lvl2pPr marL="475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0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26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0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76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523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277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0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428730" y="214298"/>
            <a:ext cx="6429420" cy="93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2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2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7142"/>
            <a:ext cx="8929718" cy="499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67876"/>
            <a:ext cx="7429552" cy="589363"/>
          </a:xfrm>
        </p:spPr>
        <p:txBody>
          <a:bodyPr>
            <a:normAutofit/>
          </a:bodyPr>
          <a:lstStyle>
            <a:lvl1pPr>
              <a:defRPr sz="1800"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8715436" cy="4000527"/>
          </a:xfrm>
        </p:spPr>
        <p:txBody>
          <a:bodyPr>
            <a:normAutofit/>
          </a:bodyPr>
          <a:lstStyle>
            <a:lvl1pPr algn="just">
              <a:lnSpc>
                <a:spcPct val="150000"/>
              </a:lnSpc>
              <a:defRPr sz="1600">
                <a:latin typeface="Bookman Old Style" pitchFamily="18" charset="0"/>
              </a:defRPr>
            </a:lvl1pPr>
            <a:lvl2pPr algn="just">
              <a:lnSpc>
                <a:spcPct val="150000"/>
              </a:lnSpc>
              <a:defRPr sz="1400">
                <a:latin typeface="Bookman Old Style" pitchFamily="18" charset="0"/>
              </a:defRPr>
            </a:lvl2pPr>
            <a:lvl3pPr algn="just">
              <a:lnSpc>
                <a:spcPct val="150000"/>
              </a:lnSpc>
              <a:buFont typeface="Courier New" pitchFamily="49" charset="0"/>
              <a:buChar char="o"/>
              <a:defRPr sz="1200">
                <a:latin typeface="Bookman Old Style" pitchFamily="18" charset="0"/>
              </a:defRPr>
            </a:lvl3pPr>
            <a:lvl4pPr algn="just">
              <a:lnSpc>
                <a:spcPct val="150000"/>
              </a:lnSpc>
              <a:defRPr sz="1000">
                <a:latin typeface="Bookman Old Style" pitchFamily="18" charset="0"/>
              </a:defRPr>
            </a:lvl4pPr>
            <a:lvl5pPr algn="just">
              <a:lnSpc>
                <a:spcPct val="150000"/>
              </a:lnSpc>
              <a:defRPr sz="1000">
                <a:latin typeface="Bookman Old Style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7538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5077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261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90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3769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85231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3277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80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406" y="107142"/>
            <a:ext cx="8929718" cy="499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282" y="205979"/>
            <a:ext cx="7715304" cy="436945"/>
          </a:xfrm>
        </p:spPr>
        <p:txBody>
          <a:bodyPr>
            <a:normAutofit/>
          </a:bodyPr>
          <a:lstStyle>
            <a:lvl1pPr>
              <a:defRPr sz="1400"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4282" y="857238"/>
            <a:ext cx="4281518" cy="4000528"/>
          </a:xfrm>
        </p:spPr>
        <p:txBody>
          <a:bodyPr/>
          <a:lstStyle>
            <a:lvl1pPr algn="just">
              <a:lnSpc>
                <a:spcPct val="150000"/>
              </a:lnSpc>
              <a:defRPr sz="1200">
                <a:latin typeface="Bookman Old Style" pitchFamily="18" charset="0"/>
              </a:defRPr>
            </a:lvl1pPr>
            <a:lvl2pPr algn="just">
              <a:lnSpc>
                <a:spcPct val="150000"/>
              </a:lnSpc>
              <a:defRPr sz="1200">
                <a:latin typeface="Bookman Old Style" pitchFamily="18" charset="0"/>
              </a:defRPr>
            </a:lvl2pPr>
            <a:lvl3pPr algn="just">
              <a:lnSpc>
                <a:spcPct val="150000"/>
              </a:lnSpc>
              <a:defRPr sz="1000">
                <a:latin typeface="Bookman Old Style" pitchFamily="18" charset="0"/>
              </a:defRPr>
            </a:lvl3pPr>
            <a:lvl4pPr algn="just">
              <a:lnSpc>
                <a:spcPct val="150000"/>
              </a:lnSpc>
              <a:defRPr sz="1000">
                <a:latin typeface="Bookman Old Style" pitchFamily="18" charset="0"/>
              </a:defRPr>
            </a:lvl4pPr>
            <a:lvl5pPr algn="just">
              <a:lnSpc>
                <a:spcPct val="150000"/>
              </a:lnSpc>
              <a:defRPr sz="1000">
                <a:latin typeface="Bookman Old Style" pitchFamily="18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57238"/>
            <a:ext cx="4038600" cy="4071966"/>
          </a:xfrm>
        </p:spPr>
        <p:txBody>
          <a:bodyPr/>
          <a:lstStyle>
            <a:lvl1pPr algn="just">
              <a:lnSpc>
                <a:spcPct val="150000"/>
              </a:lnSpc>
              <a:defRPr sz="1200">
                <a:latin typeface="Bookman Old Style" pitchFamily="18" charset="0"/>
              </a:defRPr>
            </a:lvl1pPr>
            <a:lvl2pPr algn="just">
              <a:lnSpc>
                <a:spcPct val="150000"/>
              </a:lnSpc>
              <a:defRPr sz="1200">
                <a:latin typeface="Bookman Old Style" pitchFamily="18" charset="0"/>
              </a:defRPr>
            </a:lvl2pPr>
            <a:lvl3pPr algn="just">
              <a:lnSpc>
                <a:spcPct val="150000"/>
              </a:lnSpc>
              <a:defRPr sz="1000">
                <a:latin typeface="Bookman Old Style" pitchFamily="18" charset="0"/>
              </a:defRPr>
            </a:lvl3pPr>
            <a:lvl4pPr algn="just">
              <a:lnSpc>
                <a:spcPct val="150000"/>
              </a:lnSpc>
              <a:defRPr sz="1000">
                <a:latin typeface="Bookman Old Style" pitchFamily="18" charset="0"/>
              </a:defRPr>
            </a:lvl4pPr>
            <a:lvl5pPr algn="just">
              <a:lnSpc>
                <a:spcPct val="150000"/>
              </a:lnSpc>
              <a:defRPr sz="1000">
                <a:latin typeface="Bookman Old Style" pitchFamily="18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4389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 algn="just">
              <a:buNone/>
              <a:defRPr sz="2500" b="1"/>
            </a:lvl1pPr>
            <a:lvl2pPr marL="475387" indent="0">
              <a:buNone/>
              <a:defRPr sz="2000" b="1"/>
            </a:lvl2pPr>
            <a:lvl3pPr marL="950773" indent="0">
              <a:buNone/>
              <a:defRPr sz="1900" b="1"/>
            </a:lvl3pPr>
            <a:lvl4pPr marL="1426158" indent="0">
              <a:buNone/>
              <a:defRPr sz="1700" b="1"/>
            </a:lvl4pPr>
            <a:lvl5pPr marL="1901545" indent="0">
              <a:buNone/>
              <a:defRPr sz="1700" b="1"/>
            </a:lvl5pPr>
            <a:lvl6pPr marL="2376932" indent="0">
              <a:buNone/>
              <a:defRPr sz="1700" b="1"/>
            </a:lvl6pPr>
            <a:lvl7pPr marL="2852319" indent="0">
              <a:buNone/>
              <a:defRPr sz="1700" b="1"/>
            </a:lvl7pPr>
            <a:lvl8pPr marL="3327704" indent="0">
              <a:buNone/>
              <a:defRPr sz="1700" b="1"/>
            </a:lvl8pPr>
            <a:lvl9pPr marL="3803091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 algn="just">
              <a:defRPr sz="2500"/>
            </a:lvl1pPr>
            <a:lvl2pPr algn="just">
              <a:defRPr sz="2000"/>
            </a:lvl2pPr>
            <a:lvl3pPr algn="just">
              <a:defRPr sz="1900"/>
            </a:lvl3pPr>
            <a:lvl4pPr algn="just">
              <a:defRPr sz="1700"/>
            </a:lvl4pPr>
            <a:lvl5pPr algn="just"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 algn="just">
              <a:buNone/>
              <a:defRPr sz="2500" b="1"/>
            </a:lvl1pPr>
            <a:lvl2pPr marL="475387" indent="0">
              <a:buNone/>
              <a:defRPr sz="2000" b="1"/>
            </a:lvl2pPr>
            <a:lvl3pPr marL="950773" indent="0">
              <a:buNone/>
              <a:defRPr sz="1900" b="1"/>
            </a:lvl3pPr>
            <a:lvl4pPr marL="1426158" indent="0">
              <a:buNone/>
              <a:defRPr sz="1700" b="1"/>
            </a:lvl4pPr>
            <a:lvl5pPr marL="1901545" indent="0">
              <a:buNone/>
              <a:defRPr sz="1700" b="1"/>
            </a:lvl5pPr>
            <a:lvl6pPr marL="2376932" indent="0">
              <a:buNone/>
              <a:defRPr sz="1700" b="1"/>
            </a:lvl6pPr>
            <a:lvl7pPr marL="2852319" indent="0">
              <a:buNone/>
              <a:defRPr sz="1700" b="1"/>
            </a:lvl7pPr>
            <a:lvl8pPr marL="3327704" indent="0">
              <a:buNone/>
              <a:defRPr sz="1700" b="1"/>
            </a:lvl8pPr>
            <a:lvl9pPr marL="3803091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 algn="just">
              <a:defRPr sz="2500"/>
            </a:lvl1pPr>
            <a:lvl2pPr algn="just">
              <a:defRPr sz="2000"/>
            </a:lvl2pPr>
            <a:lvl3pPr algn="just">
              <a:defRPr sz="1900"/>
            </a:lvl3pPr>
            <a:lvl4pPr algn="just">
              <a:defRPr sz="1700"/>
            </a:lvl4pPr>
            <a:lvl5pPr algn="just"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857241"/>
            <a:ext cx="5854734" cy="3737384"/>
          </a:xfrm>
        </p:spPr>
        <p:txBody>
          <a:bodyPr/>
          <a:lstStyle>
            <a:lvl1pPr>
              <a:defRPr sz="3400">
                <a:latin typeface="Bookman Old Style" pitchFamily="18" charset="0"/>
              </a:defRPr>
            </a:lvl1pPr>
            <a:lvl2pPr>
              <a:defRPr sz="2900">
                <a:latin typeface="Bookman Old Style" pitchFamily="18" charset="0"/>
              </a:defRPr>
            </a:lvl2pPr>
            <a:lvl3pPr>
              <a:defRPr sz="2500">
                <a:latin typeface="Bookman Old Style" pitchFamily="18" charset="0"/>
              </a:defRPr>
            </a:lvl3pPr>
            <a:lvl4pPr>
              <a:defRPr sz="2000">
                <a:latin typeface="Bookman Old Style" pitchFamily="18" charset="0"/>
              </a:defRPr>
            </a:lvl4pPr>
            <a:lvl5pPr>
              <a:defRPr sz="2000">
                <a:latin typeface="Bookman Old Style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076328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Bookman Old Style" pitchFamily="18" charset="0"/>
              </a:defRPr>
            </a:lvl1pPr>
            <a:lvl2pPr marL="475387" indent="0">
              <a:buNone/>
              <a:defRPr sz="1200"/>
            </a:lvl2pPr>
            <a:lvl3pPr marL="950773" indent="0">
              <a:buNone/>
              <a:defRPr sz="1100"/>
            </a:lvl3pPr>
            <a:lvl4pPr marL="1426158" indent="0">
              <a:buNone/>
              <a:defRPr sz="1000"/>
            </a:lvl4pPr>
            <a:lvl5pPr marL="1901545" indent="0">
              <a:buNone/>
              <a:defRPr sz="1000"/>
            </a:lvl5pPr>
            <a:lvl6pPr marL="2376932" indent="0">
              <a:buNone/>
              <a:defRPr sz="1000"/>
            </a:lvl6pPr>
            <a:lvl7pPr marL="2852319" indent="0">
              <a:buNone/>
              <a:defRPr sz="1000"/>
            </a:lvl7pPr>
            <a:lvl8pPr marL="3327704" indent="0">
              <a:buNone/>
              <a:defRPr sz="1000"/>
            </a:lvl8pPr>
            <a:lvl9pPr marL="3803091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60720"/>
            <a:ext cx="8929718" cy="5022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4500578"/>
            <a:ext cx="7358114" cy="425055"/>
          </a:xfrm>
        </p:spPr>
        <p:txBody>
          <a:bodyPr anchor="b">
            <a:normAutofit/>
          </a:bodyPr>
          <a:lstStyle>
            <a:lvl1pPr algn="ctr">
              <a:defRPr sz="1200" b="1"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596" y="428610"/>
            <a:ext cx="7343788" cy="4071966"/>
          </a:xfrm>
        </p:spPr>
        <p:txBody>
          <a:bodyPr/>
          <a:lstStyle>
            <a:lvl1pPr marL="0" indent="0">
              <a:buNone/>
              <a:defRPr sz="3400">
                <a:latin typeface="Bookman Old Style" pitchFamily="18" charset="0"/>
              </a:defRPr>
            </a:lvl1pPr>
            <a:lvl2pPr marL="475387" indent="0">
              <a:buNone/>
              <a:defRPr sz="2900"/>
            </a:lvl2pPr>
            <a:lvl3pPr marL="950773" indent="0">
              <a:buNone/>
              <a:defRPr sz="2500"/>
            </a:lvl3pPr>
            <a:lvl4pPr marL="1426158" indent="0">
              <a:buNone/>
              <a:defRPr sz="2000"/>
            </a:lvl4pPr>
            <a:lvl5pPr marL="1901545" indent="0">
              <a:buNone/>
              <a:defRPr sz="2000"/>
            </a:lvl5pPr>
            <a:lvl6pPr marL="2376932" indent="0">
              <a:buNone/>
              <a:defRPr sz="2000"/>
            </a:lvl6pPr>
            <a:lvl7pPr marL="2852319" indent="0">
              <a:buNone/>
              <a:defRPr sz="2000"/>
            </a:lvl7pPr>
            <a:lvl8pPr marL="3327704" indent="0">
              <a:buNone/>
              <a:defRPr sz="2000"/>
            </a:lvl8pPr>
            <a:lvl9pPr marL="3803091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5077" tIns="47538" rIns="95077" bIns="4753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5077" tIns="47538" rIns="95077" bIns="475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5077" tIns="47538" rIns="95077" bIns="4753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ookman Old Style" pitchFamily="18" charset="0"/>
              </a:defRPr>
            </a:lvl1pPr>
          </a:lstStyle>
          <a:p>
            <a:fld id="{5F48DD6F-6C64-4A5F-9EFA-7A2BCB5D5B30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5077" tIns="47538" rIns="95077" bIns="4753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ookman Old Style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5077" tIns="47538" rIns="95077" bIns="4753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Bookman Old Style" pitchFamily="18" charset="0"/>
              </a:defRPr>
            </a:lvl1pPr>
          </a:lstStyle>
          <a:p>
            <a:fld id="{60CA1E0E-441B-4A10-9736-475D42EEB62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50773" rtl="0" eaLnBrk="1" latinLnBrk="0" hangingPunct="1">
        <a:spcBef>
          <a:spcPct val="0"/>
        </a:spcBef>
        <a:buNone/>
        <a:defRPr sz="3400" kern="1200">
          <a:solidFill>
            <a:schemeClr val="tx1"/>
          </a:solidFill>
          <a:latin typeface="Bookman Old Style" pitchFamily="18" charset="0"/>
          <a:ea typeface="+mj-ea"/>
          <a:cs typeface="+mj-cs"/>
        </a:defRPr>
      </a:lvl1pPr>
    </p:titleStyle>
    <p:bodyStyle>
      <a:lvl1pPr marL="356540" indent="-356540" algn="l" defTabSz="95077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ookman Old Style" pitchFamily="18" charset="0"/>
          <a:ea typeface="+mn-ea"/>
          <a:cs typeface="+mn-cs"/>
        </a:defRPr>
      </a:lvl1pPr>
      <a:lvl2pPr marL="772502" indent="-297116" algn="l" defTabSz="950773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Bookman Old Style" pitchFamily="18" charset="0"/>
          <a:ea typeface="+mn-ea"/>
          <a:cs typeface="+mn-cs"/>
        </a:defRPr>
      </a:lvl2pPr>
      <a:lvl3pPr marL="1188466" indent="-237693" algn="l" defTabSz="95077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Bookman Old Style" pitchFamily="18" charset="0"/>
          <a:ea typeface="+mn-ea"/>
          <a:cs typeface="+mn-cs"/>
        </a:defRPr>
      </a:lvl3pPr>
      <a:lvl4pPr marL="1663852" indent="-237693" algn="l" defTabSz="950773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Bookman Old Style" pitchFamily="18" charset="0"/>
          <a:ea typeface="+mn-ea"/>
          <a:cs typeface="+mn-cs"/>
        </a:defRPr>
      </a:lvl4pPr>
      <a:lvl5pPr marL="2139238" indent="-237693" algn="l" defTabSz="950773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Bookman Old Style" pitchFamily="18" charset="0"/>
          <a:ea typeface="+mn-ea"/>
          <a:cs typeface="+mn-cs"/>
        </a:defRPr>
      </a:lvl5pPr>
      <a:lvl6pPr marL="2614625" indent="-237693" algn="l" defTabSz="95077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0011" indent="-237693" algn="l" defTabSz="95077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398" indent="-237693" algn="l" defTabSz="95077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40783" indent="-237693" algn="l" defTabSz="95077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5387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0773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26158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01545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932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52319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27704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03091" algn="l" defTabSz="950773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Earth </a:t>
            </a:r>
            <a:r>
              <a:rPr lang="en-US" err="1"/>
              <a:t>Berming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5077" tIns="47538" rIns="95077" bIns="47538" rtlCol="0" anchor="t">
            <a:normAutofit/>
          </a:bodyPr>
          <a:lstStyle/>
          <a:p>
            <a:pPr marL="356235" indent="-356235"/>
            <a:r>
              <a:rPr lang="en-US" sz="1400">
                <a:latin typeface="Bookman Old Style"/>
              </a:rPr>
              <a:t>This technique is used both for passive cooling as well as heating of buildings, a feat which is made possible by the earth acting as a massive heat sink. </a:t>
            </a:r>
            <a:endParaRPr lang="en-US" sz="1400"/>
          </a:p>
          <a:p>
            <a:pPr marL="356235" indent="-356235"/>
            <a:r>
              <a:rPr lang="en-US" sz="1400">
                <a:latin typeface="Bookman Old Style"/>
              </a:rPr>
              <a:t>Summer as well as winter variations die out rapidly with increasing depth from the earth's surface. </a:t>
            </a:r>
            <a:endParaRPr lang="en-US" sz="1400"/>
          </a:p>
          <a:p>
            <a:pPr marL="356235" indent="-356235"/>
            <a:r>
              <a:rPr lang="en-US" sz="1400">
                <a:latin typeface="Bookman Old Style"/>
              </a:rPr>
              <a:t>This temperature at a depth of a few meters remains almost stable throughout the year. </a:t>
            </a:r>
            <a:endParaRPr lang="en-US" sz="1400"/>
          </a:p>
          <a:p>
            <a:pPr marL="356235" indent="-356235"/>
            <a:r>
              <a:rPr lang="en-US" sz="1400">
                <a:latin typeface="Bookman Old Style"/>
              </a:rPr>
              <a:t>Thus, the underground or partially sunk buildings would provide both cooling (in the summer) and heating (in the winter) to the living space. </a:t>
            </a:r>
            <a:endParaRPr lang="en-US" sz="1400"/>
          </a:p>
          <a:p>
            <a:pPr marL="356235" indent="-356235"/>
            <a:r>
              <a:rPr lang="en-US" sz="1400">
                <a:latin typeface="Bookman Old Style"/>
              </a:rPr>
              <a:t>Besides, load fluctuations are reduced by the addition of earth mass to the thermal mass of the building. The infiltration of air from outside is reduced.</a:t>
            </a:r>
          </a:p>
          <a:p>
            <a:pPr marL="356235" indent="-356235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Courtyard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62"/>
            <a:ext cx="4643470" cy="4214841"/>
          </a:xfrm>
        </p:spPr>
        <p:txBody>
          <a:bodyPr>
            <a:normAutofit fontScale="92500" lnSpcReduction="20000"/>
          </a:bodyPr>
          <a:lstStyle/>
          <a:p>
            <a:r>
              <a:rPr lang="en-IN"/>
              <a:t>Due to incident solar radiation in a courtyard, the air gets warmer and rises</a:t>
            </a:r>
          </a:p>
          <a:p>
            <a:r>
              <a:rPr lang="en-IN"/>
              <a:t>Cool air from the ground level flows through the louvered openings of rooms surrounding a courtyard, thus producing air flow</a:t>
            </a:r>
          </a:p>
          <a:p>
            <a:r>
              <a:rPr lang="en-IN"/>
              <a:t>At night, the warm roof surface get cooled by </a:t>
            </a:r>
            <a:r>
              <a:rPr lang="en-IN" b="1"/>
              <a:t>convection and radiation </a:t>
            </a:r>
          </a:p>
          <a:p>
            <a:r>
              <a:rPr lang="en-IN"/>
              <a:t>If this heat exchange reduces roof surface temperature to wet bulb temperature of air, condensation of atmospheric moisture occurs on the roof and the gain due to condensation limits further cooling </a:t>
            </a:r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0" y="214297"/>
            <a:ext cx="3637819" cy="4929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28307" y="928688"/>
            <a:ext cx="6887386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PASSIVE SOLAR LIGHTING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85800"/>
            <a:ext cx="8715436" cy="4143403"/>
          </a:xfrm>
        </p:spPr>
        <p:txBody>
          <a:bodyPr>
            <a:normAutofit lnSpcReduction="10000"/>
          </a:bodyPr>
          <a:lstStyle/>
          <a:p>
            <a:r>
              <a:rPr lang="en-US" b="1"/>
              <a:t>Solar </a:t>
            </a:r>
            <a:r>
              <a:rPr lang="en-US" b="1" err="1"/>
              <a:t>Daylighting</a:t>
            </a:r>
            <a:r>
              <a:rPr lang="en-US"/>
              <a:t>, also known as </a:t>
            </a:r>
            <a:r>
              <a:rPr lang="en-US" b="1"/>
              <a:t>passive lighting</a:t>
            </a:r>
            <a:r>
              <a:rPr lang="en-US"/>
              <a:t>, is a form of passive solar design. </a:t>
            </a:r>
          </a:p>
          <a:p>
            <a:r>
              <a:rPr lang="en-US" err="1"/>
              <a:t>Daylighting</a:t>
            </a:r>
            <a:r>
              <a:rPr lang="en-US"/>
              <a:t> uses direct, diffused or reflected sunlight to provide supplemental lighting for building interiors. </a:t>
            </a:r>
          </a:p>
          <a:p>
            <a:r>
              <a:rPr lang="en-US" err="1"/>
              <a:t>Daylighting</a:t>
            </a:r>
            <a:r>
              <a:rPr lang="en-US"/>
              <a:t> can fully replace electric lights, or it can be used to cut down on electrical costs by supplementing electrical lighting already being used.</a:t>
            </a:r>
          </a:p>
          <a:p>
            <a:r>
              <a:rPr lang="en-US"/>
              <a:t>Solar </a:t>
            </a:r>
            <a:r>
              <a:rPr lang="en-US" err="1"/>
              <a:t>daylighting</a:t>
            </a:r>
            <a:r>
              <a:rPr lang="en-US"/>
              <a:t> primarily occurs through large windows (facing south in the Northern Hemisphere). </a:t>
            </a:r>
          </a:p>
          <a:p>
            <a:r>
              <a:rPr lang="en-US"/>
              <a:t>Buildings that use solar </a:t>
            </a:r>
            <a:r>
              <a:rPr lang="en-US" err="1"/>
              <a:t>daylighting</a:t>
            </a:r>
            <a:r>
              <a:rPr lang="en-US"/>
              <a:t> require specific placement and spacing of windows. </a:t>
            </a:r>
          </a:p>
          <a:p>
            <a:r>
              <a:rPr lang="en-US"/>
              <a:t>For example, windows that are higher up on a wall distribute sunlight better.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Clerestory windows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Clerestory windows</a:t>
            </a:r>
            <a:r>
              <a:rPr lang="en-US"/>
              <a:t> (a row of windows located at the top of a wall, near the roof) are an important part of </a:t>
            </a:r>
            <a:r>
              <a:rPr lang="en-US" err="1"/>
              <a:t>daylighting</a:t>
            </a:r>
            <a:r>
              <a:rPr lang="en-US"/>
              <a:t> in museums and churches. </a:t>
            </a:r>
          </a:p>
          <a:p>
            <a:r>
              <a:rPr lang="en-US"/>
              <a:t>Skylights, when combined with sensors and other lighting elements, can ensure that lighting inside a building stays even.</a:t>
            </a:r>
          </a:p>
          <a:p>
            <a:r>
              <a:rPr lang="en-US"/>
              <a:t>Chemical compounds in windows for solar </a:t>
            </a:r>
            <a:r>
              <a:rPr lang="en-US" err="1"/>
              <a:t>daylighting</a:t>
            </a:r>
            <a:r>
              <a:rPr lang="en-US"/>
              <a:t> can be made part of window glass or placed between the panes of double- and triple-paned windows. </a:t>
            </a:r>
          </a:p>
          <a:p>
            <a:r>
              <a:rPr lang="en-US"/>
              <a:t>These compounds can boost how much solar energy a window can store. They can also increase the insulating capacity of windows.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4786346" cy="4572031"/>
          </a:xfrm>
        </p:spPr>
        <p:txBody>
          <a:bodyPr>
            <a:normAutofit lnSpcReduction="10000"/>
          </a:bodyPr>
          <a:lstStyle/>
          <a:p>
            <a:r>
              <a:rPr lang="en-US"/>
              <a:t>Coatings and </a:t>
            </a:r>
            <a:r>
              <a:rPr lang="en-US" err="1"/>
              <a:t>glazings</a:t>
            </a:r>
            <a:r>
              <a:rPr lang="en-US"/>
              <a:t> on the windows can control the amount of light or heat. The heating effect of </a:t>
            </a:r>
            <a:r>
              <a:rPr lang="en-US" err="1"/>
              <a:t>daylighting</a:t>
            </a:r>
            <a:r>
              <a:rPr lang="en-US"/>
              <a:t> can be increased by window coatings that are antireflective. </a:t>
            </a:r>
          </a:p>
          <a:p>
            <a:r>
              <a:rPr lang="en-US"/>
              <a:t>Some window coatings can carry an electric current that can moderate how much light or heat is let in based on weather conditions. </a:t>
            </a:r>
          </a:p>
          <a:p>
            <a:r>
              <a:rPr lang="en-US"/>
              <a:t>One type of glazing can allow a measured amount of light to pass through a window while keeping heat out.</a:t>
            </a:r>
          </a:p>
          <a:p>
            <a:endParaRPr lang="en-US"/>
          </a:p>
        </p:txBody>
      </p:sp>
      <p:pic>
        <p:nvPicPr>
          <p:cNvPr id="57346" name="Picture 2" descr="Clerestory Roof | Clerestory roof design | Clerestory shed - GharExpert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28" y="1428742"/>
            <a:ext cx="3900318" cy="22621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2" descr="See How Clerestory Windows Can Transform a Room | Architectural Dig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68" name="AutoShape 4" descr="See How Clerestory Windows Can Transform a Room | Architectural Dig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470" name="AutoShape 6" descr="See How Clerestory Windows Can Transform a Room | Architectural Diges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2472" name="Picture 8" descr="See How Clerestory Windows Can Transform a Room | Architectural Diges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357172"/>
            <a:ext cx="5786478" cy="43374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Skylights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/>
              <a:t>Skylights</a:t>
            </a:r>
            <a:r>
              <a:rPr lang="en-US"/>
              <a:t> are often used for </a:t>
            </a:r>
            <a:r>
              <a:rPr lang="en-US" err="1"/>
              <a:t>daylighting</a:t>
            </a:r>
            <a:r>
              <a:rPr lang="en-US"/>
              <a:t>. </a:t>
            </a:r>
          </a:p>
          <a:p>
            <a:r>
              <a:rPr lang="en-US"/>
              <a:t>White translucent acrylic is a '</a:t>
            </a:r>
            <a:r>
              <a:rPr lang="en-US" err="1"/>
              <a:t>Lambertian</a:t>
            </a:r>
            <a:r>
              <a:rPr lang="en-US"/>
              <a:t> Diffuser' meaning transmitted light is perfectly diffused and distributed evenly over affected areas. </a:t>
            </a:r>
          </a:p>
          <a:p>
            <a:r>
              <a:rPr lang="en-US"/>
              <a:t>This means, among other advantages, that light source quality standards are measured relative to white acrylic transmission. </a:t>
            </a:r>
          </a:p>
          <a:p>
            <a:r>
              <a:rPr lang="en-US"/>
              <a:t>Skylights admit more light per unit area than windows, and distribute it more evenly over a space. </a:t>
            </a:r>
          </a:p>
          <a:p>
            <a:r>
              <a:rPr lang="en-US"/>
              <a:t>They are a good choice when daylight is being used to illuminate a space. The optimum number of skylights (usually quantified as "effective aperture") varies according to climate, latitude, and the characteristics of the skylight, but is usually 4-8% of floor area.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Indoor Skylights: 37 Beautiful Examples To Tempt You To Have One For  Yoursel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357172"/>
            <a:ext cx="2767752" cy="4320000"/>
          </a:xfrm>
          <a:prstGeom prst="rect">
            <a:avLst/>
          </a:prstGeom>
          <a:noFill/>
        </p:spPr>
      </p:pic>
      <p:pic>
        <p:nvPicPr>
          <p:cNvPr id="63492" name="Picture 4" descr="Skylights - Roof Lights, Roof polycarbonate skylight and PVC panels |  Palram In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000114"/>
            <a:ext cx="5715000" cy="381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Light shelves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4357718" cy="4000527"/>
          </a:xfrm>
        </p:spPr>
        <p:txBody>
          <a:bodyPr/>
          <a:lstStyle/>
          <a:p>
            <a:r>
              <a:rPr lang="en-US" b="1"/>
              <a:t>Light shelves </a:t>
            </a:r>
            <a:r>
              <a:rPr lang="en-US"/>
              <a:t>can also be used. </a:t>
            </a:r>
          </a:p>
          <a:p>
            <a:r>
              <a:rPr lang="en-US"/>
              <a:t>They are placed so that the sunlight drawn in by the windows is reflected and lights a room from top to bottom. </a:t>
            </a:r>
          </a:p>
          <a:p>
            <a:r>
              <a:rPr lang="en-US"/>
              <a:t>These shelves can bring natural light deeper into a room</a:t>
            </a:r>
          </a:p>
        </p:txBody>
      </p:sp>
      <p:sp>
        <p:nvSpPr>
          <p:cNvPr id="65538" name="AutoShape 2" descr="Light shelf - Designing Build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0" name="AutoShape 4" descr="Light shelf - Designing Build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542" name="Picture 6" descr="Pin p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4463" y="928676"/>
            <a:ext cx="4269537" cy="36433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2" descr="Building the Case for Light Shelves | Building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564" name="Picture 4" descr="To Capture the Sun and Sky | Lighting Futures | Programs | LR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72"/>
            <a:ext cx="4323151" cy="3500462"/>
          </a:xfrm>
          <a:prstGeom prst="rect">
            <a:avLst/>
          </a:prstGeom>
          <a:noFill/>
        </p:spPr>
      </p:pic>
      <p:pic>
        <p:nvPicPr>
          <p:cNvPr id="66566" name="Picture 6" descr="Light Shelves, Industrial Storage Shelves, Racks for storage, storage  racks, Chemical Storage Rack, Dynamic Rack in Gandhi Nagar, Nagpur , Eco  Structures Private Limited | ID: 97180540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2900" y="1071552"/>
            <a:ext cx="4297738" cy="3214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4000528" cy="4572031"/>
          </a:xfrm>
        </p:spPr>
        <p:txBody>
          <a:bodyPr/>
          <a:lstStyle/>
          <a:p>
            <a:r>
              <a:rPr lang="en-US"/>
              <a:t>The earth sheltered structure has to be heavier and stronger to withstand the load of the earth and the vegetation above. </a:t>
            </a:r>
          </a:p>
          <a:p>
            <a:r>
              <a:rPr lang="en-US"/>
              <a:t>Besides, it should be suitably waterproofed and insulated to avoid ground moisture.</a:t>
            </a:r>
          </a:p>
          <a:p>
            <a:endParaRPr lang="en-US"/>
          </a:p>
        </p:txBody>
      </p:sp>
      <p:pic>
        <p:nvPicPr>
          <p:cNvPr id="7170" name="Picture 2" descr="Efficient Earth-Sheltered Homes | Department of Energ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0" y="1071552"/>
            <a:ext cx="4762500" cy="34480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Passive Solar collection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A passive solar system typically relies on south-facing windows as collectors to capture solar energy, although some systems may also use supplemental PV panels. </a:t>
            </a:r>
          </a:p>
          <a:p>
            <a:r>
              <a:rPr lang="en-US"/>
              <a:t>In any case, the goal is to redistribute the energy collected according to a fundamental law of thermodynamics, which states that heat moves from warm to cool areas and surfaces. </a:t>
            </a:r>
          </a:p>
          <a:p>
            <a:r>
              <a:rPr lang="en-US"/>
              <a:t>The simplest method of transferring the heat from passive solar collectors is through convection. </a:t>
            </a:r>
          </a:p>
          <a:p>
            <a:r>
              <a:rPr lang="en-US"/>
              <a:t>To illustrate, think of a sunroom with windows on a southern wall. </a:t>
            </a:r>
          </a:p>
          <a:p>
            <a:r>
              <a:rPr lang="en-US"/>
              <a:t>As the sun's rays travel through the glass, the heat is directed into the room. It then rises to areas where the air is cooler, including other rooms beyond and above. 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A passive solar strategy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passive solar system does not involve mechanical devices or the use of conventional energy sources beyond that needed to regulate dampers and other controls, if any. </a:t>
            </a:r>
          </a:p>
          <a:p>
            <a:r>
              <a:rPr lang="en-US"/>
              <a:t>Classic examples of basic passive solar structures are greenhouses, sunrooms and solariums -- as the sun's rays pass through the glass windows, the interior absorbs and retains the heat. </a:t>
            </a:r>
          </a:p>
          <a:p>
            <a:r>
              <a:rPr lang="en-US"/>
              <a:t>Modeling this concept in your home can cut heating costs by half compared to heating the same home by traditional means without the use of passive solar. </a:t>
            </a:r>
          </a:p>
          <a:p>
            <a:r>
              <a:rPr lang="en-US"/>
              <a:t>In terms of design, success of the passive solar system depends on orientation and the thermal mass of the structure's exterior walls, which means their ability to store and redistribute heat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Wind and other renewable Energies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3929090" cy="4000527"/>
          </a:xfrm>
        </p:spPr>
        <p:txBody>
          <a:bodyPr/>
          <a:lstStyle/>
          <a:p>
            <a:pPr fontAlgn="base"/>
            <a:r>
              <a:rPr lang="en-US" b="1"/>
              <a:t>Wind</a:t>
            </a:r>
            <a:endParaRPr lang="en-US"/>
          </a:p>
          <a:p>
            <a:pPr lvl="1" fontAlgn="base"/>
            <a:r>
              <a:rPr lang="en-US"/>
              <a:t>Wind turbines operate on a simple principle. The energy in the wind turns two or three propeller-like blades around a rotor. The rotor is connected to the main shaft, which spins a generator to create electricity.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C4A757-7F39-40BB-BCBF-1C49C42B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86" y="1643056"/>
            <a:ext cx="461962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C4FFC-66DC-45C2-8CE6-C7C20601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24" y="170005"/>
            <a:ext cx="7000924" cy="48306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8715436" cy="4572031"/>
          </a:xfrm>
        </p:spPr>
        <p:txBody>
          <a:bodyPr/>
          <a:lstStyle/>
          <a:p>
            <a:r>
              <a:rPr lang="en-US"/>
              <a:t>Wind turbines are mounted on a tower to capture the most energy. </a:t>
            </a:r>
          </a:p>
          <a:p>
            <a:r>
              <a:rPr lang="en-US"/>
              <a:t>At 100 feet or more above ground, they can take advantage of faster and less turbulent wind.</a:t>
            </a:r>
          </a:p>
          <a:p>
            <a:r>
              <a:rPr lang="en-US"/>
              <a:t>Wind turbines can be used to produce electricity for a single home or building, or they can be connected to an electricity grid for more widespread electricity distribution.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8715436" cy="4572031"/>
          </a:xfrm>
        </p:spPr>
        <p:txBody>
          <a:bodyPr>
            <a:normAutofit/>
          </a:bodyPr>
          <a:lstStyle/>
          <a:p>
            <a:r>
              <a:rPr lang="en-US" sz="2000"/>
              <a:t>Advantages of Wind Energy </a:t>
            </a:r>
          </a:p>
          <a:p>
            <a:pPr lvl="1"/>
            <a:r>
              <a:rPr lang="en-US" sz="1800"/>
              <a:t>Clean and renewable source of power</a:t>
            </a:r>
          </a:p>
          <a:p>
            <a:pPr lvl="1"/>
            <a:r>
              <a:rPr lang="en-US" sz="1800"/>
              <a:t>Cost effective</a:t>
            </a:r>
          </a:p>
          <a:p>
            <a:pPr lvl="1"/>
            <a:r>
              <a:rPr lang="en-US" sz="1800"/>
              <a:t>Rapid growth of industry, large potential</a:t>
            </a:r>
          </a:p>
          <a:p>
            <a:r>
              <a:rPr lang="en-US" sz="2000"/>
              <a:t>Disadvantages of Wind Energy	</a:t>
            </a:r>
          </a:p>
          <a:p>
            <a:pPr lvl="1"/>
            <a:r>
              <a:rPr lang="en-US" sz="1800"/>
              <a:t>Wind reliability</a:t>
            </a:r>
          </a:p>
          <a:p>
            <a:pPr lvl="1"/>
            <a:r>
              <a:rPr lang="en-US" sz="1800"/>
              <a:t>Threat to wildlife</a:t>
            </a:r>
          </a:p>
          <a:p>
            <a:pPr lvl="1"/>
            <a:r>
              <a:rPr lang="en-US" sz="1800"/>
              <a:t>Noise and visual pollution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267876"/>
            <a:ext cx="3929090" cy="589363"/>
          </a:xfrm>
        </p:spPr>
        <p:txBody>
          <a:bodyPr/>
          <a:lstStyle/>
          <a:p>
            <a:r>
              <a:rPr lang="en-US"/>
              <a:t>Tidal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62"/>
            <a:ext cx="4143404" cy="4214841"/>
          </a:xfrm>
        </p:spPr>
        <p:txBody>
          <a:bodyPr>
            <a:normAutofit fontScale="85000" lnSpcReduction="20000"/>
          </a:bodyPr>
          <a:lstStyle/>
          <a:p>
            <a:r>
              <a:rPr lang="en-US" sz="2400"/>
              <a:t>Tidal Stream Generator</a:t>
            </a:r>
          </a:p>
          <a:p>
            <a:pPr lvl="1"/>
            <a:r>
              <a:rPr lang="en-US" sz="2000"/>
              <a:t>Makes use of the kinetic energy of moving water to power turbines, in a similar way to wind turbines that use wind to power turbines.</a:t>
            </a:r>
          </a:p>
          <a:p>
            <a:r>
              <a:rPr lang="en-US" sz="2400"/>
              <a:t>Tidal Barrage</a:t>
            </a:r>
          </a:p>
          <a:p>
            <a:pPr lvl="1"/>
            <a:r>
              <a:rPr lang="en-US" sz="2000"/>
              <a:t>Tidal barrages make use of the potential energy in the difference in height between high and low tides.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28654-364B-474F-9091-364C3071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673" y="214296"/>
            <a:ext cx="4738327" cy="235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B8300B-0B4C-46CA-A71C-43FDE384D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2" y="2571750"/>
            <a:ext cx="3469438" cy="23542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428610"/>
            <a:ext cx="8715436" cy="4500593"/>
          </a:xfrm>
        </p:spPr>
        <p:txBody>
          <a:bodyPr>
            <a:normAutofit fontScale="85000" lnSpcReduction="20000"/>
          </a:bodyPr>
          <a:lstStyle/>
          <a:p>
            <a:r>
              <a:rPr lang="en-US" sz="2400"/>
              <a:t>Advantages</a:t>
            </a:r>
          </a:p>
          <a:p>
            <a:pPr lvl="1"/>
            <a:r>
              <a:rPr lang="en-US" sz="2000"/>
              <a:t>Clean fuel source compared to fossil fuels</a:t>
            </a:r>
          </a:p>
          <a:p>
            <a:pPr lvl="1"/>
            <a:r>
              <a:rPr lang="en-US" sz="2000"/>
              <a:t>Domestic source of energy</a:t>
            </a:r>
          </a:p>
          <a:p>
            <a:r>
              <a:rPr lang="en-US" sz="2400"/>
              <a:t>Disadvantages</a:t>
            </a:r>
          </a:p>
          <a:p>
            <a:pPr lvl="1"/>
            <a:r>
              <a:rPr lang="en-US" sz="2000"/>
              <a:t>Tidal power can have effects on marine life. </a:t>
            </a:r>
          </a:p>
          <a:p>
            <a:pPr lvl="2"/>
            <a:r>
              <a:rPr lang="en-US" sz="2000"/>
              <a:t>The turbines can accidentally kill swimming sea life with the rotating blades.  </a:t>
            </a:r>
          </a:p>
          <a:p>
            <a:pPr lvl="2"/>
            <a:r>
              <a:rPr lang="en-US" sz="2000"/>
              <a:t>Some fish may no longer utilize the area if threatened with a constant rotating or noise-making object. </a:t>
            </a:r>
          </a:p>
          <a:p>
            <a:pPr lvl="2"/>
            <a:r>
              <a:rPr lang="en-US" sz="2000"/>
              <a:t>Installing a barrage may change the shoreline within the bay or estuary, affecting a large ecosystem that depends on tidal flats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4714908" cy="4000527"/>
          </a:xfrm>
        </p:spPr>
        <p:txBody>
          <a:bodyPr/>
          <a:lstStyle/>
          <a:p>
            <a:r>
              <a:rPr lang="en-US" sz="1800"/>
              <a:t>Ocean waves contain tremendous energy potential. </a:t>
            </a:r>
          </a:p>
          <a:p>
            <a:r>
              <a:rPr lang="en-US" sz="1800"/>
              <a:t>Wave power devices extract energy from the surface motion of ocean waves or from pressure fluctuations below the surface.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2ABCC-B39B-4FC4-812C-9521EF68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05" y="809626"/>
            <a:ext cx="3381375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088AD3-9AD2-4F1B-927C-490357BA1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32" y="2905945"/>
            <a:ext cx="2786050" cy="209469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8715436" cy="4572031"/>
          </a:xfrm>
        </p:spPr>
        <p:txBody>
          <a:bodyPr>
            <a:noAutofit/>
          </a:bodyPr>
          <a:lstStyle/>
          <a:p>
            <a:r>
              <a:rPr lang="en-US"/>
              <a:t>Advantages</a:t>
            </a:r>
          </a:p>
          <a:p>
            <a:pPr lvl="1"/>
            <a:r>
              <a:rPr lang="en-US" sz="1600"/>
              <a:t>Renewable</a:t>
            </a:r>
          </a:p>
          <a:p>
            <a:pPr lvl="1"/>
            <a:r>
              <a:rPr lang="en-US" sz="1600"/>
              <a:t>Environmentally friendly compared to fossil fuel energy</a:t>
            </a:r>
          </a:p>
          <a:p>
            <a:pPr lvl="1"/>
            <a:r>
              <a:rPr lang="en-US" sz="1600"/>
              <a:t>Variety of designs to use</a:t>
            </a:r>
          </a:p>
          <a:p>
            <a:pPr lvl="1"/>
            <a:r>
              <a:rPr lang="en-US" sz="1600"/>
              <a:t>Less energy dependence from foreign governments</a:t>
            </a:r>
          </a:p>
          <a:p>
            <a:r>
              <a:rPr lang="en-US"/>
              <a:t>Disadvantages	</a:t>
            </a:r>
          </a:p>
          <a:p>
            <a:pPr lvl="1"/>
            <a:r>
              <a:rPr lang="en-US" sz="1600"/>
              <a:t>Can affect the marine environment</a:t>
            </a:r>
          </a:p>
          <a:p>
            <a:pPr lvl="1"/>
            <a:r>
              <a:rPr lang="en-US" sz="1600"/>
              <a:t>May disturb private or commercial shipping</a:t>
            </a:r>
          </a:p>
          <a:p>
            <a:pPr lvl="1"/>
            <a:r>
              <a:rPr lang="en-US" sz="1600"/>
              <a:t>Dependent on wavelength for best operation</a:t>
            </a:r>
          </a:p>
          <a:p>
            <a:pPr lvl="1"/>
            <a:r>
              <a:rPr lang="en-US" sz="1600"/>
              <a:t>Poor performance in rough weather</a:t>
            </a:r>
          </a:p>
          <a:p>
            <a:pPr lvl="1"/>
            <a:r>
              <a:rPr lang="en-US" sz="1600"/>
              <a:t>Visual/noise issues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Earth Air Tunnels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857238"/>
            <a:ext cx="8715436" cy="4071965"/>
          </a:xfrm>
        </p:spPr>
        <p:txBody>
          <a:bodyPr vert="horz" lIns="95077" tIns="47538" rIns="95077" bIns="47538" rtlCol="0" anchor="t">
            <a:normAutofit/>
          </a:bodyPr>
          <a:lstStyle/>
          <a:p>
            <a:pPr marL="356235" indent="-356235"/>
            <a:r>
              <a:rPr lang="en-US" sz="1400">
                <a:latin typeface="Bookman Old Style"/>
              </a:rPr>
              <a:t>Daily and annual temperature fluctuations decrease with the increase in depth below the ground surface.</a:t>
            </a:r>
          </a:p>
          <a:p>
            <a:pPr marL="356235" indent="-356235"/>
            <a:r>
              <a:rPr lang="en-US" sz="1400">
                <a:latin typeface="Bookman Old Style"/>
              </a:rPr>
              <a:t>At a depth of about 4 m below ground, the temperature inside the earth remains nearly constant round the year and is nearly equal to the annual average temperature of the place</a:t>
            </a:r>
          </a:p>
          <a:p>
            <a:pPr marL="356235" indent="-356235"/>
            <a:r>
              <a:rPr lang="en-US" sz="1400">
                <a:latin typeface="Bookman Old Style"/>
              </a:rPr>
              <a:t>A tunnel in the form of a pipe or otherwise embedded at a depth of about 4 m below the ground will acquire the same temperature as the surrounding earth at its surface.</a:t>
            </a:r>
          </a:p>
          <a:p>
            <a:pPr marL="356235" indent="-356235"/>
            <a:r>
              <a:rPr lang="en-US" sz="1400">
                <a:latin typeface="Bookman Old Style"/>
              </a:rPr>
              <a:t>Therefore, the ambient air ventilated through this tunnel will get cooled in summer and warmed in winter and this air can be used for cooling in summer and heating in winter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Geothermal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5429288" cy="4000527"/>
          </a:xfrm>
        </p:spPr>
        <p:txBody>
          <a:bodyPr>
            <a:normAutofit lnSpcReduction="10000"/>
          </a:bodyPr>
          <a:lstStyle/>
          <a:p>
            <a:r>
              <a:rPr lang="en-US"/>
              <a:t>geo = earth and thermal = heat, geothermal energy comes from heat produced by the Earth.</a:t>
            </a:r>
          </a:p>
          <a:p>
            <a:r>
              <a:rPr lang="en-US" b="1"/>
              <a:t>Direct geothermal energy</a:t>
            </a:r>
            <a:r>
              <a:rPr lang="en-US"/>
              <a:t> can be accessed in areas where hot springs/geothermal reservoirs are near the surface of the Earth.</a:t>
            </a:r>
          </a:p>
          <a:p>
            <a:r>
              <a:rPr lang="en-US" b="1"/>
              <a:t>Geothermal heat pumps</a:t>
            </a:r>
            <a:r>
              <a:rPr lang="en-US"/>
              <a:t> utilizes a series of underground pipes, an electric compressor and a heat exchanger to absorb and transfer heat.</a:t>
            </a:r>
          </a:p>
          <a:p>
            <a:r>
              <a:rPr lang="en-US" b="1"/>
              <a:t>Geothermal power plants</a:t>
            </a:r>
            <a:r>
              <a:rPr lang="en-US"/>
              <a:t> also harness the heat of the Earth through hot water and steam. In these plants, heat is used to generate electricity.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D7ADC-8D8A-4CF8-AAE8-3F5490D1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4" y="1428742"/>
            <a:ext cx="3000364" cy="198881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428610"/>
            <a:ext cx="4429156" cy="4500593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Advantages</a:t>
            </a:r>
          </a:p>
          <a:p>
            <a:pPr lvl="1"/>
            <a:r>
              <a:rPr lang="en-US" sz="2400"/>
              <a:t>Renewable energy</a:t>
            </a:r>
          </a:p>
          <a:p>
            <a:pPr lvl="1"/>
            <a:r>
              <a:rPr lang="en-US" sz="2400"/>
              <a:t>Cleaner than burning fossil fuels</a:t>
            </a:r>
          </a:p>
          <a:p>
            <a:r>
              <a:rPr lang="en-US" sz="2400"/>
              <a:t>Disadvantages	</a:t>
            </a:r>
          </a:p>
          <a:p>
            <a:pPr lvl="1"/>
            <a:r>
              <a:rPr lang="en-US" sz="2400"/>
              <a:t>Cost of drilling, researching proper areas</a:t>
            </a:r>
          </a:p>
          <a:p>
            <a:pPr lvl="1"/>
            <a:r>
              <a:rPr lang="en-US" sz="2400"/>
              <a:t>Requires a suitable location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02C715-1DFC-4B4B-BCEE-225FD697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8" y="1643056"/>
            <a:ext cx="3574473" cy="19774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Biofuels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928676"/>
            <a:ext cx="4429156" cy="4000527"/>
          </a:xfrm>
        </p:spPr>
        <p:txBody>
          <a:bodyPr/>
          <a:lstStyle/>
          <a:p>
            <a:r>
              <a:rPr lang="en-US"/>
              <a:t>The two most common types of </a:t>
            </a:r>
            <a:r>
              <a:rPr lang="en-US" err="1"/>
              <a:t>biofuels</a:t>
            </a:r>
            <a:r>
              <a:rPr lang="en-US"/>
              <a:t> are </a:t>
            </a:r>
            <a:r>
              <a:rPr lang="en-US" b="1"/>
              <a:t>ethanol</a:t>
            </a:r>
            <a:r>
              <a:rPr lang="en-US"/>
              <a:t> and </a:t>
            </a:r>
            <a:r>
              <a:rPr lang="en-US" b="1"/>
              <a:t>biodiesel</a:t>
            </a:r>
          </a:p>
        </p:txBody>
      </p:sp>
      <p:pic>
        <p:nvPicPr>
          <p:cNvPr id="4" name="Picture 2" descr="Image result for ethanol">
            <a:extLst>
              <a:ext uri="{FF2B5EF4-FFF2-40B4-BE49-F238E27FC236}">
                <a16:creationId xmlns:a16="http://schemas.microsoft.com/office/drawing/2014/main" id="{DBB9C0E0-0ACC-43EE-A151-09415C434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2" y="928676"/>
            <a:ext cx="3276600" cy="21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FE4F4-D9AC-41ED-93D4-5CFAFD75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24" y="2143122"/>
            <a:ext cx="4015885" cy="217252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500048"/>
            <a:ext cx="8715436" cy="4429155"/>
          </a:xfrm>
        </p:spPr>
        <p:txBody>
          <a:bodyPr/>
          <a:lstStyle/>
          <a:p>
            <a:r>
              <a:rPr lang="en-US"/>
              <a:t>Ethanol is an alcohol.</a:t>
            </a:r>
          </a:p>
          <a:p>
            <a:r>
              <a:rPr lang="en-US"/>
              <a:t>Ethanol is mostly used as a fuel additive to cut down a vehicle's carbon monoxide and other smog-causing emissions. </a:t>
            </a:r>
          </a:p>
          <a:p>
            <a:r>
              <a:rPr lang="en-US"/>
              <a:t>Biodiesel is made by combining alcohol (usually methanol) with vegetable oil, animal fat, or recycled cooking greases. </a:t>
            </a:r>
          </a:p>
          <a:p>
            <a:r>
              <a:rPr lang="en-US"/>
              <a:t>It can be used as an additive to reduce vehicle emissions (typically 20%) or in its pure form as a renewable alternative fuel for diesel engines.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357172"/>
            <a:ext cx="8715436" cy="4572031"/>
          </a:xfrm>
        </p:spPr>
        <p:txBody>
          <a:bodyPr>
            <a:normAutofit fontScale="77500" lnSpcReduction="20000"/>
          </a:bodyPr>
          <a:lstStyle/>
          <a:p>
            <a:r>
              <a:rPr lang="en-US" sz="2800" b="1"/>
              <a:t>Advantages</a:t>
            </a:r>
          </a:p>
          <a:p>
            <a:pPr lvl="1"/>
            <a:r>
              <a:rPr lang="en-US" sz="2400"/>
              <a:t>Easy to source</a:t>
            </a:r>
          </a:p>
          <a:p>
            <a:pPr lvl="1"/>
            <a:r>
              <a:rPr lang="en-US" sz="2400"/>
              <a:t>Renewable</a:t>
            </a:r>
          </a:p>
          <a:p>
            <a:pPr lvl="1"/>
            <a:r>
              <a:rPr lang="en-US" sz="2400"/>
              <a:t>Reduces greenhouse gases</a:t>
            </a:r>
          </a:p>
          <a:p>
            <a:pPr lvl="1"/>
            <a:r>
              <a:rPr lang="en-US" sz="2400"/>
              <a:t>Reduced dependence on foreign energy</a:t>
            </a:r>
          </a:p>
          <a:p>
            <a:r>
              <a:rPr lang="en-US" sz="2800" b="1"/>
              <a:t>Disadvantages</a:t>
            </a:r>
          </a:p>
          <a:p>
            <a:pPr lvl="1"/>
            <a:r>
              <a:rPr lang="en-US" sz="2400"/>
              <a:t>Higher cost of production (lower supply than gasoline)</a:t>
            </a:r>
          </a:p>
          <a:p>
            <a:pPr lvl="1"/>
            <a:r>
              <a:rPr lang="en-US" sz="2400"/>
              <a:t>Monoculture</a:t>
            </a:r>
          </a:p>
          <a:p>
            <a:pPr lvl="1"/>
            <a:r>
              <a:rPr lang="en-US" sz="2400"/>
              <a:t>Shortage of food</a:t>
            </a:r>
          </a:p>
          <a:p>
            <a:pPr lvl="1"/>
            <a:r>
              <a:rPr lang="en-US" sz="2400"/>
              <a:t>Water Use</a:t>
            </a:r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Recent advancements in earth air tunnel heat exchanger (EATHE) system for  indoor thermal comfort application: A review - ScienceDire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1142990"/>
            <a:ext cx="8325891" cy="32861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EVAPORATIVE COOLING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5077" tIns="47538" rIns="95077" bIns="47538" rtlCol="0" anchor="t">
            <a:normAutofit/>
          </a:bodyPr>
          <a:lstStyle/>
          <a:p>
            <a:pPr marL="356235" indent="-356235"/>
            <a:r>
              <a:rPr lang="en-US" sz="1400">
                <a:latin typeface="Bookman Old Style"/>
              </a:rPr>
              <a:t>Evaporative cooling lowers indoor air temperature by evaporating water.</a:t>
            </a:r>
          </a:p>
          <a:p>
            <a:pPr marL="356235" indent="-356235"/>
            <a:r>
              <a:rPr lang="en-US" sz="1400">
                <a:latin typeface="Bookman Old Style"/>
              </a:rPr>
              <a:t>It is effective in hot and dry climate where the atmospheric humidity is low.</a:t>
            </a:r>
          </a:p>
          <a:p>
            <a:pPr marL="356235" indent="-356235"/>
            <a:r>
              <a:rPr lang="en-US" sz="1400">
                <a:latin typeface="Bookman Old Style"/>
              </a:rPr>
              <a:t>In evaporative cooling, the sensible heat of air is used to evaporate water, thereby cooling the air, which, in turn, cools the living space of the building.</a:t>
            </a:r>
          </a:p>
          <a:p>
            <a:pPr marL="356235" indent="-356235"/>
            <a:r>
              <a:rPr lang="en-US" sz="1400">
                <a:latin typeface="Bookman Old Style"/>
              </a:rPr>
              <a:t>Increase in contact between water and air increases the rate of evaporation.</a:t>
            </a:r>
          </a:p>
          <a:p>
            <a:pPr marL="356235" indent="-356235"/>
            <a:r>
              <a:rPr lang="en-US" sz="1400">
                <a:latin typeface="Bookman Old Style"/>
              </a:rPr>
              <a:t>The presence of a water body such as a pond, lake, and sea near the building or a fountain in a courtyard can provide a cooling effect.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63" y="1047750"/>
            <a:ext cx="811688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142858"/>
            <a:ext cx="7429552" cy="589363"/>
          </a:xfrm>
        </p:spPr>
        <p:txBody>
          <a:bodyPr/>
          <a:lstStyle/>
          <a:p>
            <a:r>
              <a:rPr lang="en-IN"/>
              <a:t>Roof Pond System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714362"/>
            <a:ext cx="5214974" cy="4214841"/>
          </a:xfrm>
        </p:spPr>
        <p:txBody>
          <a:bodyPr/>
          <a:lstStyle/>
          <a:p>
            <a:r>
              <a:rPr lang="en-US"/>
              <a:t>Water has a moderating effect on the air temperature of the climate. It has much higher thermal storage capacity much higher than other building material like brick, concrete etc.</a:t>
            </a:r>
          </a:p>
          <a:p>
            <a:r>
              <a:rPr lang="en-US"/>
              <a:t>Water evaporation has a cooling effect on the surroundings.</a:t>
            </a:r>
          </a:p>
          <a:p>
            <a:r>
              <a:rPr lang="en-US"/>
              <a:t>It takes up heat from the air through evaporation and causes significant cooling.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142858"/>
            <a:ext cx="3428992" cy="4822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90"/>
            <a:ext cx="8808663" cy="357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During the day, cool ponds absorbing room heat conducted trough the interior ceiling</a:t>
            </a:r>
          </a:p>
          <a:p>
            <a:r>
              <a:rPr lang="en-IN"/>
              <a:t>At night, the pond loses heat by radiation to the night sky and by natural convection to the air</a:t>
            </a:r>
            <a:endParaRPr lang="en-US"/>
          </a:p>
          <a:p>
            <a:r>
              <a:rPr lang="en-IN"/>
              <a:t>Roof pond system are effective in regions of low humidity and clear summer nights </a:t>
            </a:r>
          </a:p>
          <a:p>
            <a:r>
              <a:rPr lang="en-IN"/>
              <a:t>For best cooling result, ponds can range from 6 to 12 inches deep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Earth Berming</vt:lpstr>
      <vt:lpstr>PowerPoint Presentation</vt:lpstr>
      <vt:lpstr>Earth Air Tunnels</vt:lpstr>
      <vt:lpstr>PowerPoint Presentation</vt:lpstr>
      <vt:lpstr>EVAPORATIVE COOLING</vt:lpstr>
      <vt:lpstr>PowerPoint Presentation</vt:lpstr>
      <vt:lpstr>Roof Pond System</vt:lpstr>
      <vt:lpstr>PowerPoint Presentation</vt:lpstr>
      <vt:lpstr>PowerPoint Presentation</vt:lpstr>
      <vt:lpstr>Courtyard</vt:lpstr>
      <vt:lpstr>PowerPoint Presentation</vt:lpstr>
      <vt:lpstr>PASSIVE SOLAR LIGHTING</vt:lpstr>
      <vt:lpstr>Clerestory windows</vt:lpstr>
      <vt:lpstr>PowerPoint Presentation</vt:lpstr>
      <vt:lpstr>PowerPoint Presentation</vt:lpstr>
      <vt:lpstr>Skylights</vt:lpstr>
      <vt:lpstr>PowerPoint Presentation</vt:lpstr>
      <vt:lpstr>Light shelves</vt:lpstr>
      <vt:lpstr>PowerPoint Presentation</vt:lpstr>
      <vt:lpstr>Passive Solar collection </vt:lpstr>
      <vt:lpstr>A passive solar strategy </vt:lpstr>
      <vt:lpstr>Wind and other renewable Energies</vt:lpstr>
      <vt:lpstr>PowerPoint Presentation</vt:lpstr>
      <vt:lpstr>PowerPoint Presentation</vt:lpstr>
      <vt:lpstr>PowerPoint Presentation</vt:lpstr>
      <vt:lpstr>Tidal Energy</vt:lpstr>
      <vt:lpstr>PowerPoint Presentation</vt:lpstr>
      <vt:lpstr>Wave Energy</vt:lpstr>
      <vt:lpstr>PowerPoint Presentation</vt:lpstr>
      <vt:lpstr>Geothermal Energy</vt:lpstr>
      <vt:lpstr>PowerPoint Presentation</vt:lpstr>
      <vt:lpstr>Biofuels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Chandana Sukesh</dc:creator>
  <cp:revision>2</cp:revision>
  <dcterms:created xsi:type="dcterms:W3CDTF">2020-08-05T19:24:15Z</dcterms:created>
  <dcterms:modified xsi:type="dcterms:W3CDTF">2023-07-20T06:51:16Z</dcterms:modified>
</cp:coreProperties>
</file>